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53"/>
  </p:notesMasterIdLst>
  <p:handoutMasterIdLst>
    <p:handoutMasterId r:id="rId54"/>
  </p:handoutMasterIdLst>
  <p:sldIdLst>
    <p:sldId id="311" r:id="rId2"/>
    <p:sldId id="497" r:id="rId3"/>
    <p:sldId id="561" r:id="rId4"/>
    <p:sldId id="562" r:id="rId5"/>
    <p:sldId id="563" r:id="rId6"/>
    <p:sldId id="564" r:id="rId7"/>
    <p:sldId id="565" r:id="rId8"/>
    <p:sldId id="566" r:id="rId9"/>
    <p:sldId id="567" r:id="rId10"/>
    <p:sldId id="568" r:id="rId11"/>
    <p:sldId id="569" r:id="rId12"/>
    <p:sldId id="570" r:id="rId13"/>
    <p:sldId id="571" r:id="rId14"/>
    <p:sldId id="572" r:id="rId15"/>
    <p:sldId id="503" r:id="rId16"/>
    <p:sldId id="573" r:id="rId17"/>
    <p:sldId id="506" r:id="rId18"/>
    <p:sldId id="508" r:id="rId19"/>
    <p:sldId id="512" r:id="rId20"/>
    <p:sldId id="507" r:id="rId21"/>
    <p:sldId id="511" r:id="rId22"/>
    <p:sldId id="556" r:id="rId23"/>
    <p:sldId id="513" r:id="rId24"/>
    <p:sldId id="520" r:id="rId25"/>
    <p:sldId id="522" r:id="rId26"/>
    <p:sldId id="523" r:id="rId27"/>
    <p:sldId id="525" r:id="rId28"/>
    <p:sldId id="527" r:id="rId29"/>
    <p:sldId id="526" r:id="rId30"/>
    <p:sldId id="557" r:id="rId31"/>
    <p:sldId id="516" r:id="rId32"/>
    <p:sldId id="531" r:id="rId33"/>
    <p:sldId id="532" r:id="rId34"/>
    <p:sldId id="533" r:id="rId35"/>
    <p:sldId id="534" r:id="rId36"/>
    <p:sldId id="536" r:id="rId37"/>
    <p:sldId id="535" r:id="rId38"/>
    <p:sldId id="558" r:id="rId39"/>
    <p:sldId id="551" r:id="rId40"/>
    <p:sldId id="514" r:id="rId41"/>
    <p:sldId id="543" r:id="rId42"/>
    <p:sldId id="553" r:id="rId43"/>
    <p:sldId id="552" r:id="rId44"/>
    <p:sldId id="559" r:id="rId45"/>
    <p:sldId id="515" r:id="rId46"/>
    <p:sldId id="544" r:id="rId47"/>
    <p:sldId id="547" r:id="rId48"/>
    <p:sldId id="548" r:id="rId49"/>
    <p:sldId id="554" r:id="rId50"/>
    <p:sldId id="560" r:id="rId51"/>
    <p:sldId id="389" r:id="rId5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1" autoAdjust="0"/>
    <p:restoredTop sz="96412" autoAdjust="0"/>
  </p:normalViewPr>
  <p:slideViewPr>
    <p:cSldViewPr>
      <p:cViewPr>
        <p:scale>
          <a:sx n="87" d="100"/>
          <a:sy n="87" d="100"/>
        </p:scale>
        <p:origin x="60" y="18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Deming" userId="5779d40d05349baf" providerId="LiveId" clId="{171C302D-096C-49D2-A8B7-CE4B4B96F2BF}"/>
    <pc:docChg chg="undo custSel addSld delSld modSld modMainMaster">
      <pc:chgData name="Jacob Deming" userId="5779d40d05349baf" providerId="LiveId" clId="{171C302D-096C-49D2-A8B7-CE4B4B96F2BF}" dt="2018-02-14T20:05:54.062" v="173"/>
      <pc:docMkLst>
        <pc:docMk/>
      </pc:docMkLst>
      <pc:sldChg chg="addSp delSp modSp">
        <pc:chgData name="Jacob Deming" userId="5779d40d05349baf" providerId="LiveId" clId="{171C302D-096C-49D2-A8B7-CE4B4B96F2BF}" dt="2018-02-14T17:20:21.238" v="120" actId="1076"/>
        <pc:sldMkLst>
          <pc:docMk/>
          <pc:sldMk cId="1090903588" sldId="503"/>
        </pc:sldMkLst>
        <pc:spChg chg="mod">
          <ac:chgData name="Jacob Deming" userId="5779d40d05349baf" providerId="LiveId" clId="{171C302D-096C-49D2-A8B7-CE4B4B96F2BF}" dt="2018-02-14T17:20:01.654" v="115" actId="20577"/>
          <ac:spMkLst>
            <pc:docMk/>
            <pc:sldMk cId="1090903588" sldId="503"/>
            <ac:spMk id="2" creationId="{00000000-0000-0000-0000-000000000000}"/>
          </ac:spMkLst>
        </pc:spChg>
        <pc:spChg chg="mod">
          <ac:chgData name="Jacob Deming" userId="5779d40d05349baf" providerId="LiveId" clId="{171C302D-096C-49D2-A8B7-CE4B4B96F2BF}" dt="2018-02-14T17:20:21.238" v="120" actId="1076"/>
          <ac:spMkLst>
            <pc:docMk/>
            <pc:sldMk cId="1090903588" sldId="503"/>
            <ac:spMk id="3" creationId="{00000000-0000-0000-0000-000000000000}"/>
          </ac:spMkLst>
        </pc:spChg>
        <pc:spChg chg="del">
          <ac:chgData name="Jacob Deming" userId="5779d40d05349baf" providerId="LiveId" clId="{171C302D-096C-49D2-A8B7-CE4B4B96F2BF}" dt="2018-02-14T17:19:42.853" v="108" actId="478"/>
          <ac:spMkLst>
            <pc:docMk/>
            <pc:sldMk cId="1090903588" sldId="503"/>
            <ac:spMk id="5" creationId="{00000000-0000-0000-0000-000000000000}"/>
          </ac:spMkLst>
        </pc:spChg>
        <pc:picChg chg="del">
          <ac:chgData name="Jacob Deming" userId="5779d40d05349baf" providerId="LiveId" clId="{171C302D-096C-49D2-A8B7-CE4B4B96F2BF}" dt="2018-02-14T17:19:46.243" v="109" actId="478"/>
          <ac:picMkLst>
            <pc:docMk/>
            <pc:sldMk cId="1090903588" sldId="503"/>
            <ac:picMk id="4" creationId="{00000000-0000-0000-0000-000000000000}"/>
          </ac:picMkLst>
        </pc:picChg>
        <pc:picChg chg="add mod">
          <ac:chgData name="Jacob Deming" userId="5779d40d05349baf" providerId="LiveId" clId="{171C302D-096C-49D2-A8B7-CE4B4B96F2BF}" dt="2018-02-14T17:19:55.767" v="112" actId="1076"/>
          <ac:picMkLst>
            <pc:docMk/>
            <pc:sldMk cId="1090903588" sldId="503"/>
            <ac:picMk id="6" creationId="{B9C97B9B-2A3B-4034-835F-B08CD4EEDF4A}"/>
          </ac:picMkLst>
        </pc:picChg>
      </pc:sldChg>
      <pc:sldChg chg="del">
        <pc:chgData name="Jacob Deming" userId="5779d40d05349baf" providerId="LiveId" clId="{171C302D-096C-49D2-A8B7-CE4B4B96F2BF}" dt="2018-02-14T17:25:22.704" v="121" actId="2696"/>
        <pc:sldMkLst>
          <pc:docMk/>
          <pc:sldMk cId="533620463" sldId="505"/>
        </pc:sldMkLst>
      </pc:sldChg>
      <pc:sldChg chg="modSp">
        <pc:chgData name="Jacob Deming" userId="5779d40d05349baf" providerId="LiveId" clId="{171C302D-096C-49D2-A8B7-CE4B4B96F2BF}" dt="2018-02-14T17:43:09.413" v="150" actId="1076"/>
        <pc:sldMkLst>
          <pc:docMk/>
          <pc:sldMk cId="1612534119" sldId="534"/>
        </pc:sldMkLst>
        <pc:spChg chg="mod">
          <ac:chgData name="Jacob Deming" userId="5779d40d05349baf" providerId="LiveId" clId="{171C302D-096C-49D2-A8B7-CE4B4B96F2BF}" dt="2018-02-14T17:43:09.413" v="150" actId="1076"/>
          <ac:spMkLst>
            <pc:docMk/>
            <pc:sldMk cId="1612534119" sldId="534"/>
            <ac:spMk id="2" creationId="{00000000-0000-0000-0000-000000000000}"/>
          </ac:spMkLst>
        </pc:spChg>
      </pc:sldChg>
      <pc:sldChg chg="modSp">
        <pc:chgData name="Jacob Deming" userId="5779d40d05349baf" providerId="LiveId" clId="{171C302D-096C-49D2-A8B7-CE4B4B96F2BF}" dt="2018-02-14T17:43:09.413" v="150" actId="1076"/>
        <pc:sldMkLst>
          <pc:docMk/>
          <pc:sldMk cId="821359108" sldId="557"/>
        </pc:sldMkLst>
        <pc:spChg chg="mod">
          <ac:chgData name="Jacob Deming" userId="5779d40d05349baf" providerId="LiveId" clId="{171C302D-096C-49D2-A8B7-CE4B4B96F2BF}" dt="2018-02-14T17:43:09.413" v="150" actId="1076"/>
          <ac:spMkLst>
            <pc:docMk/>
            <pc:sldMk cId="821359108" sldId="557"/>
            <ac:spMk id="2" creationId="{00000000-0000-0000-0000-000000000000}"/>
          </ac:spMkLst>
        </pc:spChg>
      </pc:sldChg>
      <pc:sldChg chg="modSp">
        <pc:chgData name="Jacob Deming" userId="5779d40d05349baf" providerId="LiveId" clId="{171C302D-096C-49D2-A8B7-CE4B4B96F2BF}" dt="2018-02-14T17:43:09.413" v="150" actId="1076"/>
        <pc:sldMkLst>
          <pc:docMk/>
          <pc:sldMk cId="2041817709" sldId="558"/>
        </pc:sldMkLst>
        <pc:spChg chg="mod">
          <ac:chgData name="Jacob Deming" userId="5779d40d05349baf" providerId="LiveId" clId="{171C302D-096C-49D2-A8B7-CE4B4B96F2BF}" dt="2018-02-14T17:43:09.413" v="150" actId="1076"/>
          <ac:spMkLst>
            <pc:docMk/>
            <pc:sldMk cId="2041817709" sldId="558"/>
            <ac:spMk id="2" creationId="{00000000-0000-0000-0000-000000000000}"/>
          </ac:spMkLst>
        </pc:spChg>
      </pc:sldChg>
      <pc:sldChg chg="modSp">
        <pc:chgData name="Jacob Deming" userId="5779d40d05349baf" providerId="LiveId" clId="{171C302D-096C-49D2-A8B7-CE4B4B96F2BF}" dt="2018-02-14T17:43:09.413" v="150" actId="1076"/>
        <pc:sldMkLst>
          <pc:docMk/>
          <pc:sldMk cId="1068882483" sldId="559"/>
        </pc:sldMkLst>
        <pc:spChg chg="mod">
          <ac:chgData name="Jacob Deming" userId="5779d40d05349baf" providerId="LiveId" clId="{171C302D-096C-49D2-A8B7-CE4B4B96F2BF}" dt="2018-02-14T17:43:09.413" v="150" actId="1076"/>
          <ac:spMkLst>
            <pc:docMk/>
            <pc:sldMk cId="1068882483" sldId="559"/>
            <ac:spMk id="2" creationId="{00000000-0000-0000-0000-000000000000}"/>
          </ac:spMkLst>
        </pc:spChg>
      </pc:sldChg>
      <pc:sldChg chg="modSp">
        <pc:chgData name="Jacob Deming" userId="5779d40d05349baf" providerId="LiveId" clId="{171C302D-096C-49D2-A8B7-CE4B4B96F2BF}" dt="2018-02-14T17:43:09.413" v="150" actId="1076"/>
        <pc:sldMkLst>
          <pc:docMk/>
          <pc:sldMk cId="1285903528" sldId="560"/>
        </pc:sldMkLst>
        <pc:spChg chg="mod">
          <ac:chgData name="Jacob Deming" userId="5779d40d05349baf" providerId="LiveId" clId="{171C302D-096C-49D2-A8B7-CE4B4B96F2BF}" dt="2018-02-14T17:43:09.413" v="150" actId="1076"/>
          <ac:spMkLst>
            <pc:docMk/>
            <pc:sldMk cId="1285903528" sldId="560"/>
            <ac:spMk id="2" creationId="{00000000-0000-0000-0000-000000000000}"/>
          </ac:spMkLst>
        </pc:spChg>
      </pc:sldChg>
      <pc:sldChg chg="modSp add">
        <pc:chgData name="Jacob Deming" userId="5779d40d05349baf" providerId="LiveId" clId="{171C302D-096C-49D2-A8B7-CE4B4B96F2BF}" dt="2018-02-14T17:11:15.577" v="4" actId="1076"/>
        <pc:sldMkLst>
          <pc:docMk/>
          <pc:sldMk cId="3904128900" sldId="561"/>
        </pc:sldMkLst>
        <pc:spChg chg="mod">
          <ac:chgData name="Jacob Deming" userId="5779d40d05349baf" providerId="LiveId" clId="{171C302D-096C-49D2-A8B7-CE4B4B96F2BF}" dt="2018-02-14T17:11:15.577" v="4" actId="1076"/>
          <ac:spMkLst>
            <pc:docMk/>
            <pc:sldMk cId="3904128900" sldId="561"/>
            <ac:spMk id="10" creationId="{00000000-0000-0000-0000-000000000000}"/>
          </ac:spMkLst>
        </pc:spChg>
        <pc:picChg chg="mod">
          <ac:chgData name="Jacob Deming" userId="5779d40d05349baf" providerId="LiveId" clId="{171C302D-096C-49D2-A8B7-CE4B4B96F2BF}" dt="2018-02-14T17:11:01.906" v="3" actId="1076"/>
          <ac:picMkLst>
            <pc:docMk/>
            <pc:sldMk cId="3904128900" sldId="561"/>
            <ac:picMk id="6" creationId="{D32839C7-A7F0-4B27-A660-56FBE023B03F}"/>
          </ac:picMkLst>
        </pc:picChg>
        <pc:picChg chg="mod">
          <ac:chgData name="Jacob Deming" userId="5779d40d05349baf" providerId="LiveId" clId="{171C302D-096C-49D2-A8B7-CE4B4B96F2BF}" dt="2018-02-14T17:10:58.586" v="2" actId="1076"/>
          <ac:picMkLst>
            <pc:docMk/>
            <pc:sldMk cId="3904128900" sldId="561"/>
            <ac:picMk id="8" creationId="{6911F3CA-44A0-4B6A-A354-3EBA6565AA3D}"/>
          </ac:picMkLst>
        </pc:picChg>
      </pc:sldChg>
      <pc:sldChg chg="addSp modSp add">
        <pc:chgData name="Jacob Deming" userId="5779d40d05349baf" providerId="LiveId" clId="{171C302D-096C-49D2-A8B7-CE4B4B96F2BF}" dt="2018-02-14T17:13:24.776" v="106" actId="2711"/>
        <pc:sldMkLst>
          <pc:docMk/>
          <pc:sldMk cId="2686654451" sldId="562"/>
        </pc:sldMkLst>
        <pc:spChg chg="add mod">
          <ac:chgData name="Jacob Deming" userId="5779d40d05349baf" providerId="LiveId" clId="{171C302D-096C-49D2-A8B7-CE4B4B96F2BF}" dt="2018-02-14T17:13:24.776" v="106" actId="2711"/>
          <ac:spMkLst>
            <pc:docMk/>
            <pc:sldMk cId="2686654451" sldId="562"/>
            <ac:spMk id="5" creationId="{74344B8C-78AF-4F0C-A791-A1ED38AEA037}"/>
          </ac:spMkLst>
        </pc:spChg>
        <pc:picChg chg="mod">
          <ac:chgData name="Jacob Deming" userId="5779d40d05349baf" providerId="LiveId" clId="{171C302D-096C-49D2-A8B7-CE4B4B96F2BF}" dt="2018-02-14T17:12:20.732" v="55" actId="1076"/>
          <ac:picMkLst>
            <pc:docMk/>
            <pc:sldMk cId="2686654451" sldId="562"/>
            <ac:picMk id="4" creationId="{1F85E418-ED12-49EB-83E4-8708E95E3441}"/>
          </ac:picMkLst>
        </pc:picChg>
        <pc:picChg chg="mod">
          <ac:chgData name="Jacob Deming" userId="5779d40d05349baf" providerId="LiveId" clId="{171C302D-096C-49D2-A8B7-CE4B4B96F2BF}" dt="2018-02-14T17:12:10.718" v="53" actId="1076"/>
          <ac:picMkLst>
            <pc:docMk/>
            <pc:sldMk cId="2686654451" sldId="562"/>
            <ac:picMk id="6" creationId="{B1DB48A4-C19A-410F-A378-1EC863CBD80D}"/>
          </ac:picMkLst>
        </pc:picChg>
      </pc:sldChg>
      <pc:sldChg chg="addSp delSp modSp add del">
        <pc:chgData name="Jacob Deming" userId="5779d40d05349baf" providerId="LiveId" clId="{171C302D-096C-49D2-A8B7-CE4B4B96F2BF}" dt="2018-02-14T20:05:48.259" v="172" actId="2696"/>
        <pc:sldMkLst>
          <pc:docMk/>
          <pc:sldMk cId="1207171950" sldId="563"/>
        </pc:sldMkLst>
        <pc:spChg chg="mod">
          <ac:chgData name="Jacob Deming" userId="5779d40d05349baf" providerId="LiveId" clId="{171C302D-096C-49D2-A8B7-CE4B4B96F2BF}" dt="2018-02-14T17:45:48.546" v="168" actId="14100"/>
          <ac:spMkLst>
            <pc:docMk/>
            <pc:sldMk cId="1207171950" sldId="563"/>
            <ac:spMk id="2" creationId="{B57D947E-C581-4614-9922-421111FE3AAB}"/>
          </ac:spMkLst>
        </pc:spChg>
        <pc:spChg chg="add mod">
          <ac:chgData name="Jacob Deming" userId="5779d40d05349baf" providerId="LiveId" clId="{171C302D-096C-49D2-A8B7-CE4B4B96F2BF}" dt="2018-02-14T17:45:56.236" v="169" actId="1076"/>
          <ac:spMkLst>
            <pc:docMk/>
            <pc:sldMk cId="1207171950" sldId="563"/>
            <ac:spMk id="5" creationId="{0A04E1B2-67C4-4A02-B1C9-497333C5D4A2}"/>
          </ac:spMkLst>
        </pc:spChg>
        <pc:picChg chg="add mod">
          <ac:chgData name="Jacob Deming" userId="5779d40d05349baf" providerId="LiveId" clId="{171C302D-096C-49D2-A8B7-CE4B4B96F2BF}" dt="2018-02-14T17:46:04.790" v="171" actId="1076"/>
          <ac:picMkLst>
            <pc:docMk/>
            <pc:sldMk cId="1207171950" sldId="563"/>
            <ac:picMk id="3" creationId="{BB8A6A7E-EA85-48EB-ADB2-F268EDA45622}"/>
          </ac:picMkLst>
        </pc:picChg>
        <pc:picChg chg="add del">
          <ac:chgData name="Jacob Deming" userId="5779d40d05349baf" providerId="LiveId" clId="{171C302D-096C-49D2-A8B7-CE4B4B96F2BF}" dt="2018-02-14T17:38:08.244" v="126" actId="1076"/>
          <ac:picMkLst>
            <pc:docMk/>
            <pc:sldMk cId="1207171950" sldId="563"/>
            <ac:picMk id="4" creationId="{1B9D7FFE-21D7-410A-9411-66D8EC23E04D}"/>
          </ac:picMkLst>
        </pc:picChg>
      </pc:sldChg>
      <pc:sldChg chg="add">
        <pc:chgData name="Jacob Deming" userId="5779d40d05349baf" providerId="LiveId" clId="{171C302D-096C-49D2-A8B7-CE4B4B96F2BF}" dt="2018-02-14T20:05:54.062" v="173"/>
        <pc:sldMkLst>
          <pc:docMk/>
          <pc:sldMk cId="2492656867" sldId="563"/>
        </pc:sldMkLst>
      </pc:sldChg>
      <pc:sldChg chg="add">
        <pc:chgData name="Jacob Deming" userId="5779d40d05349baf" providerId="LiveId" clId="{171C302D-096C-49D2-A8B7-CE4B4B96F2BF}" dt="2018-02-14T20:05:54.062" v="173"/>
        <pc:sldMkLst>
          <pc:docMk/>
          <pc:sldMk cId="677853609" sldId="564"/>
        </pc:sldMkLst>
      </pc:sldChg>
      <pc:sldChg chg="delSp add del">
        <pc:chgData name="Jacob Deming" userId="5779d40d05349baf" providerId="LiveId" clId="{171C302D-096C-49D2-A8B7-CE4B4B96F2BF}" dt="2018-02-14T17:41:34.441" v="142" actId="2696"/>
        <pc:sldMkLst>
          <pc:docMk/>
          <pc:sldMk cId="3653402031" sldId="564"/>
        </pc:sldMkLst>
        <pc:spChg chg="del">
          <ac:chgData name="Jacob Deming" userId="5779d40d05349baf" providerId="LiveId" clId="{171C302D-096C-49D2-A8B7-CE4B4B96F2BF}" dt="2018-02-14T17:40:49.138" v="141" actId="478"/>
          <ac:spMkLst>
            <pc:docMk/>
            <pc:sldMk cId="3653402031" sldId="564"/>
            <ac:spMk id="5" creationId="{0A04E1B2-67C4-4A02-B1C9-497333C5D4A2}"/>
          </ac:spMkLst>
        </pc:spChg>
        <pc:picChg chg="del">
          <ac:chgData name="Jacob Deming" userId="5779d40d05349baf" providerId="LiveId" clId="{171C302D-096C-49D2-A8B7-CE4B4B96F2BF}" dt="2018-02-14T17:40:44.197" v="140" actId="478"/>
          <ac:picMkLst>
            <pc:docMk/>
            <pc:sldMk cId="3653402031" sldId="564"/>
            <ac:picMk id="3" creationId="{BB8A6A7E-EA85-48EB-ADB2-F268EDA45622}"/>
          </ac:picMkLst>
        </pc:picChg>
      </pc:sldChg>
      <pc:sldChg chg="add">
        <pc:chgData name="Jacob Deming" userId="5779d40d05349baf" providerId="LiveId" clId="{171C302D-096C-49D2-A8B7-CE4B4B96F2BF}" dt="2018-02-14T20:05:54.062" v="173"/>
        <pc:sldMkLst>
          <pc:docMk/>
          <pc:sldMk cId="2920415541" sldId="565"/>
        </pc:sldMkLst>
      </pc:sldChg>
      <pc:sldChg chg="add">
        <pc:chgData name="Jacob Deming" userId="5779d40d05349baf" providerId="LiveId" clId="{171C302D-096C-49D2-A8B7-CE4B4B96F2BF}" dt="2018-02-14T20:05:54.062" v="173"/>
        <pc:sldMkLst>
          <pc:docMk/>
          <pc:sldMk cId="171491372" sldId="566"/>
        </pc:sldMkLst>
      </pc:sldChg>
      <pc:sldChg chg="add">
        <pc:chgData name="Jacob Deming" userId="5779d40d05349baf" providerId="LiveId" clId="{171C302D-096C-49D2-A8B7-CE4B4B96F2BF}" dt="2018-02-14T20:05:54.062" v="173"/>
        <pc:sldMkLst>
          <pc:docMk/>
          <pc:sldMk cId="1936127268" sldId="567"/>
        </pc:sldMkLst>
      </pc:sldChg>
      <pc:sldChg chg="add">
        <pc:chgData name="Jacob Deming" userId="5779d40d05349baf" providerId="LiveId" clId="{171C302D-096C-49D2-A8B7-CE4B4B96F2BF}" dt="2018-02-14T20:05:54.062" v="173"/>
        <pc:sldMkLst>
          <pc:docMk/>
          <pc:sldMk cId="2176272418" sldId="568"/>
        </pc:sldMkLst>
      </pc:sldChg>
      <pc:sldChg chg="add">
        <pc:chgData name="Jacob Deming" userId="5779d40d05349baf" providerId="LiveId" clId="{171C302D-096C-49D2-A8B7-CE4B4B96F2BF}" dt="2018-02-14T20:05:54.062" v="173"/>
        <pc:sldMkLst>
          <pc:docMk/>
          <pc:sldMk cId="824613258" sldId="569"/>
        </pc:sldMkLst>
      </pc:sldChg>
      <pc:sldChg chg="add">
        <pc:chgData name="Jacob Deming" userId="5779d40d05349baf" providerId="LiveId" clId="{171C302D-096C-49D2-A8B7-CE4B4B96F2BF}" dt="2018-02-14T20:05:54.062" v="173"/>
        <pc:sldMkLst>
          <pc:docMk/>
          <pc:sldMk cId="2892919805" sldId="570"/>
        </pc:sldMkLst>
      </pc:sldChg>
      <pc:sldChg chg="add">
        <pc:chgData name="Jacob Deming" userId="5779d40d05349baf" providerId="LiveId" clId="{171C302D-096C-49D2-A8B7-CE4B4B96F2BF}" dt="2018-02-14T20:05:54.062" v="173"/>
        <pc:sldMkLst>
          <pc:docMk/>
          <pc:sldMk cId="137977866" sldId="571"/>
        </pc:sldMkLst>
      </pc:sldChg>
      <pc:sldChg chg="add">
        <pc:chgData name="Jacob Deming" userId="5779d40d05349baf" providerId="LiveId" clId="{171C302D-096C-49D2-A8B7-CE4B4B96F2BF}" dt="2018-02-14T20:05:54.062" v="173"/>
        <pc:sldMkLst>
          <pc:docMk/>
          <pc:sldMk cId="639428187" sldId="572"/>
        </pc:sldMkLst>
      </pc:sldChg>
      <pc:sldMasterChg chg="modTransition modSldLayout">
        <pc:chgData name="Jacob Deming" userId="5779d40d05349baf" providerId="LiveId" clId="{171C302D-096C-49D2-A8B7-CE4B4B96F2BF}" dt="2018-02-14T17:43:09.413" v="150" actId="1076"/>
        <pc:sldMasterMkLst>
          <pc:docMk/>
          <pc:sldMasterMk cId="2811672461" sldId="2147483673"/>
        </pc:sldMasterMkLst>
        <pc:sldLayoutChg chg="addSp modTransition">
          <pc:chgData name="Jacob Deming" userId="5779d40d05349baf" providerId="LiveId" clId="{171C302D-096C-49D2-A8B7-CE4B4B96F2BF}" dt="2018-02-14T17:43:09.413" v="150" actId="1076"/>
          <pc:sldLayoutMkLst>
            <pc:docMk/>
            <pc:sldMasterMk cId="2811672461" sldId="2147483673"/>
            <pc:sldLayoutMk cId="2893957480" sldId="2147483679"/>
          </pc:sldLayoutMkLst>
          <pc:spChg chg="add">
            <ac:chgData name="Jacob Deming" userId="5779d40d05349baf" providerId="LiveId" clId="{171C302D-096C-49D2-A8B7-CE4B4B96F2BF}" dt="2018-02-14T17:42:58.310" v="143" actId="1076"/>
            <ac:spMkLst>
              <pc:docMk/>
              <pc:sldMasterMk cId="2811672461" sldId="2147483673"/>
              <pc:sldLayoutMk cId="2893957480" sldId="2147483679"/>
              <ac:spMk id="6" creationId="{5F02B034-2C19-4DB7-AC0B-BC15F31B6264}"/>
            </ac:spMkLst>
          </pc:spChg>
          <pc:spChg chg="add">
            <ac:chgData name="Jacob Deming" userId="5779d40d05349baf" providerId="LiveId" clId="{171C302D-096C-49D2-A8B7-CE4B4B96F2BF}" dt="2018-02-14T17:42:58.310" v="143" actId="1076"/>
            <ac:spMkLst>
              <pc:docMk/>
              <pc:sldMasterMk cId="2811672461" sldId="2147483673"/>
              <pc:sldLayoutMk cId="2893957480" sldId="2147483679"/>
              <ac:spMk id="7" creationId="{7ECF7322-3506-4C74-AA96-410244E3AF18}"/>
            </ac:spMkLst>
          </pc:spChg>
        </pc:sldLayoutChg>
        <pc:sldLayoutChg chg="modTransition">
          <pc:chgData name="Jacob Deming" userId="5779d40d05349baf" providerId="LiveId" clId="{171C302D-096C-49D2-A8B7-CE4B4B96F2BF}" dt="2018-02-14T17:43:09.413" v="150" actId="1076"/>
          <pc:sldLayoutMkLst>
            <pc:docMk/>
            <pc:sldMasterMk cId="2811672461" sldId="2147483673"/>
            <pc:sldLayoutMk cId="866520144" sldId="214748368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79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78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22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29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29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6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13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0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2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5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6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8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5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9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70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50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41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6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690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49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93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44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5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00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88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06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08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784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192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16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8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46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19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21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110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8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6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259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3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06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78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73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78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4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13" Type="http://schemas.openxmlformats.org/officeDocument/2006/relationships/image" Target="../media/image32.tiff"/><Relationship Id="rId18" Type="http://schemas.openxmlformats.org/officeDocument/2006/relationships/image" Target="../media/image16.tiff"/><Relationship Id="rId3" Type="http://schemas.openxmlformats.org/officeDocument/2006/relationships/image" Target="../media/image24.tiff"/><Relationship Id="rId7" Type="http://schemas.openxmlformats.org/officeDocument/2006/relationships/image" Target="../media/image20.tiff"/><Relationship Id="rId12" Type="http://schemas.openxmlformats.org/officeDocument/2006/relationships/image" Target="../media/image31.tiff"/><Relationship Id="rId17" Type="http://schemas.openxmlformats.org/officeDocument/2006/relationships/image" Target="../media/image35.tif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4.tiff"/><Relationship Id="rId20" Type="http://schemas.openxmlformats.org/officeDocument/2006/relationships/image" Target="../media/image3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tiff"/><Relationship Id="rId11" Type="http://schemas.openxmlformats.org/officeDocument/2006/relationships/image" Target="../media/image30.tiff"/><Relationship Id="rId5" Type="http://schemas.openxmlformats.org/officeDocument/2006/relationships/image" Target="../media/image19.tiff"/><Relationship Id="rId15" Type="http://schemas.openxmlformats.org/officeDocument/2006/relationships/image" Target="../media/image33.tiff"/><Relationship Id="rId10" Type="http://schemas.openxmlformats.org/officeDocument/2006/relationships/image" Target="../media/image15.tiff"/><Relationship Id="rId19" Type="http://schemas.openxmlformats.org/officeDocument/2006/relationships/image" Target="../media/image21.tiff"/><Relationship Id="rId4" Type="http://schemas.openxmlformats.org/officeDocument/2006/relationships/image" Target="../media/image27.tiff"/><Relationship Id="rId9" Type="http://schemas.openxmlformats.org/officeDocument/2006/relationships/image" Target="../media/image12.tiff"/><Relationship Id="rId1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ucsd.bootcampcontent.com/UCSD-Coding-Bootcamp/UCSD201801DATA5-Class-Repository-DAT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bootcamp.hosted.panopto.com/Panopto/Pages/Sessions/List.aspx#folderID=%22f38058c4-d0f3-4191-82bf-a88301290f0c%22&amp;folderSets=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tiff"/><Relationship Id="rId5" Type="http://schemas.openxmlformats.org/officeDocument/2006/relationships/image" Target="../media/image13.tiff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Egad! It’s Excel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3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153400" cy="653854"/>
          </a:xfrm>
        </p:spPr>
        <p:txBody>
          <a:bodyPr/>
          <a:lstStyle/>
          <a:p>
            <a:r>
              <a:rPr lang="en-US" dirty="0"/>
              <a:t>Why We Teach… </a:t>
            </a:r>
            <a:r>
              <a:rPr lang="en-US" i="1" dirty="0"/>
              <a:t>Data Analytics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F515D1-6FA0-D74D-B740-683F1CF977D5}"/>
              </a:ext>
            </a:extLst>
          </p:cNvPr>
          <p:cNvGrpSpPr/>
          <p:nvPr/>
        </p:nvGrpSpPr>
        <p:grpSpPr>
          <a:xfrm>
            <a:off x="2891680" y="762000"/>
            <a:ext cx="6243853" cy="5433679"/>
            <a:chOff x="25400" y="662321"/>
            <a:chExt cx="13262243" cy="115413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2A4771-FCAF-BC47-B5A4-6A3F85D83CEF}"/>
                </a:ext>
              </a:extLst>
            </p:cNvPr>
            <p:cNvGrpSpPr/>
            <p:nvPr/>
          </p:nvGrpSpPr>
          <p:grpSpPr>
            <a:xfrm>
              <a:off x="25400" y="662321"/>
              <a:ext cx="9421417" cy="11490740"/>
              <a:chOff x="2021299" y="0"/>
              <a:chExt cx="9921236" cy="1210034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4CC0403-4350-DE42-85F1-C269E7D44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1299" y="6997700"/>
                <a:ext cx="9921236" cy="510264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E1E0951-AEC4-4947-9361-8C5651728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1299" y="0"/>
                <a:ext cx="9921236" cy="6997700"/>
              </a:xfrm>
              <a:prstGeom prst="rect">
                <a:avLst/>
              </a:pr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215904-3515-4D44-9F20-0A5C70F5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1607" y="662321"/>
              <a:ext cx="3348911" cy="334891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58962E3-7C58-AE4A-AA95-3A5A9032A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24398" y="4681437"/>
              <a:ext cx="3348911" cy="334891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C144223-867D-E749-BD0D-8C47184C2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84482" y="8700554"/>
              <a:ext cx="3503161" cy="3503161"/>
            </a:xfrm>
            <a:prstGeom prst="rect">
              <a:avLst/>
            </a:prstGeom>
          </p:spPr>
        </p:pic>
      </p:grpSp>
      <p:sp>
        <p:nvSpPr>
          <p:cNvPr id="22" name="Shape 71">
            <a:extLst>
              <a:ext uri="{FF2B5EF4-FFF2-40B4-BE49-F238E27FC236}">
                <a16:creationId xmlns:a16="http://schemas.microsoft.com/office/drawing/2014/main" id="{6791A970-7CAE-4D40-9E7C-236B01701D7C}"/>
              </a:ext>
            </a:extLst>
          </p:cNvPr>
          <p:cNvSpPr/>
          <p:nvPr/>
        </p:nvSpPr>
        <p:spPr>
          <a:xfrm>
            <a:off x="279400" y="1313741"/>
            <a:ext cx="2416997" cy="425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5500" b="0">
                <a:solidFill>
                  <a:srgbClr val="2BC3EA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r>
              <a:rPr lang="en-US" sz="1800" b="1" dirty="0">
                <a:solidFill>
                  <a:schemeClr val="tx1"/>
                </a:solidFill>
              </a:rPr>
              <a:t>W.A.Y.S</a:t>
            </a:r>
          </a:p>
          <a:p>
            <a:r>
              <a:rPr lang="en-US" sz="1800" dirty="0">
                <a:solidFill>
                  <a:schemeClr val="tx1"/>
                </a:solidFill>
              </a:rPr>
              <a:t>Students used real data from Bed Bath and Beyond along with their newfound skills in map-based visualizations to build an interactive customer demographic explorer.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i="1" dirty="0">
                <a:solidFill>
                  <a:schemeClr val="tx1"/>
                </a:solidFill>
              </a:rPr>
              <a:t>Technologies: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Leaflet.js</a:t>
            </a:r>
            <a:r>
              <a:rPr lang="en-US" sz="1800" dirty="0">
                <a:solidFill>
                  <a:schemeClr val="tx1"/>
                </a:solidFill>
              </a:rPr>
              <a:t>, HTML/CSS, Flask, SQL, JavaScript, jQuery</a:t>
            </a:r>
            <a:endParaRPr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7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153400" cy="653854"/>
          </a:xfrm>
        </p:spPr>
        <p:txBody>
          <a:bodyPr/>
          <a:lstStyle/>
          <a:p>
            <a:r>
              <a:rPr lang="en-US" dirty="0"/>
              <a:t>Why We Teach… </a:t>
            </a:r>
            <a:r>
              <a:rPr lang="en-US" i="1" dirty="0"/>
              <a:t>Data Analytics</a:t>
            </a:r>
          </a:p>
        </p:txBody>
      </p:sp>
      <p:sp>
        <p:nvSpPr>
          <p:cNvPr id="15" name="Shape 71">
            <a:extLst>
              <a:ext uri="{FF2B5EF4-FFF2-40B4-BE49-F238E27FC236}">
                <a16:creationId xmlns:a16="http://schemas.microsoft.com/office/drawing/2014/main" id="{6FB521E4-904E-9E46-A4E2-D0597A019B14}"/>
              </a:ext>
            </a:extLst>
          </p:cNvPr>
          <p:cNvSpPr/>
          <p:nvPr/>
        </p:nvSpPr>
        <p:spPr>
          <a:xfrm>
            <a:off x="363718" y="4114800"/>
            <a:ext cx="6405240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5500" b="0">
                <a:solidFill>
                  <a:srgbClr val="2BC3EA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r>
              <a:rPr lang="en-US" sz="1800" b="1" dirty="0">
                <a:solidFill>
                  <a:schemeClr val="tx1"/>
                </a:solidFill>
              </a:rPr>
              <a:t>Bitcoin Forecasting Model:</a:t>
            </a:r>
          </a:p>
          <a:p>
            <a:r>
              <a:rPr lang="en-US" sz="1800" dirty="0">
                <a:solidFill>
                  <a:schemeClr val="tx1"/>
                </a:solidFill>
              </a:rPr>
              <a:t>Students used historic S&amp;P and Bitcoin pricing data along with an assortment of machine learning algorithms including the new Facebook Prophet to identify pricing predictions based on trailing data. 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i="1" dirty="0">
                <a:solidFill>
                  <a:schemeClr val="tx1"/>
                </a:solidFill>
              </a:rPr>
              <a:t>Technologies:</a:t>
            </a:r>
            <a:r>
              <a:rPr lang="en-US" sz="1800" dirty="0">
                <a:solidFill>
                  <a:schemeClr val="tx1"/>
                </a:solidFill>
              </a:rPr>
              <a:t> Python Pandas, Scikit Learn, Facebook Prophet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6A1BCD-422E-BD40-AD9F-B8EBAEAD6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18" y="685800"/>
            <a:ext cx="6405240" cy="339693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8366A35-AD2E-7E40-8364-700218380AA4}"/>
              </a:ext>
            </a:extLst>
          </p:cNvPr>
          <p:cNvGrpSpPr/>
          <p:nvPr/>
        </p:nvGrpSpPr>
        <p:grpSpPr>
          <a:xfrm>
            <a:off x="7162800" y="893638"/>
            <a:ext cx="1551018" cy="5177714"/>
            <a:chOff x="17446777" y="250683"/>
            <a:chExt cx="3434435" cy="1146506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E92E158-AC52-484A-99A8-779738C3B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46778" y="250683"/>
              <a:ext cx="3434434" cy="366409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F47047F-985E-8943-B38D-BC6973667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46778" y="4273535"/>
              <a:ext cx="3434434" cy="343443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CD707B8-AC9C-BE43-B848-56D8CB8D3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446777" y="8066728"/>
              <a:ext cx="3405753" cy="3649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46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/>
          <a:lstStyle/>
          <a:p>
            <a:r>
              <a:rPr lang="en-US" dirty="0"/>
              <a:t>Example Project: ML Powered Beer Recommendations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E1968-5576-F546-B334-BE5E83CD4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1"/>
            <a:ext cx="6553200" cy="462084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12CA36-F23A-6249-92DD-C6EFD131DC71}"/>
              </a:ext>
            </a:extLst>
          </p:cNvPr>
          <p:cNvSpPr txBox="1">
            <a:spLocks/>
          </p:cNvSpPr>
          <p:nvPr/>
        </p:nvSpPr>
        <p:spPr>
          <a:xfrm>
            <a:off x="6908243" y="2362200"/>
            <a:ext cx="2083358" cy="12954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BEER-RCOMMDNER</a:t>
            </a:r>
          </a:p>
          <a:p>
            <a:pPr marL="0" indent="0" algn="ctr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Helps consumers pick their next favorite beer through the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of machine learning!</a:t>
            </a:r>
          </a:p>
        </p:txBody>
      </p:sp>
    </p:spTree>
    <p:extLst>
      <p:ext uri="{BB962C8B-B14F-4D97-AF65-F5344CB8AC3E}">
        <p14:creationId xmlns:p14="http://schemas.microsoft.com/office/powerpoint/2010/main" val="28929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153400" cy="653854"/>
          </a:xfrm>
        </p:spPr>
        <p:txBody>
          <a:bodyPr/>
          <a:lstStyle/>
          <a:p>
            <a:r>
              <a:rPr lang="en-US" dirty="0"/>
              <a:t>The “Data” Behind the Data Story</a:t>
            </a:r>
            <a:endParaRPr lang="en-US" i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F9720E-2ADD-A449-B1D3-EC60B0EEB6A4}"/>
              </a:ext>
            </a:extLst>
          </p:cNvPr>
          <p:cNvGrpSpPr/>
          <p:nvPr/>
        </p:nvGrpSpPr>
        <p:grpSpPr>
          <a:xfrm>
            <a:off x="228600" y="1066800"/>
            <a:ext cx="8554547" cy="4191000"/>
            <a:chOff x="1924048" y="784222"/>
            <a:chExt cx="21250279" cy="104108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AC54D6-0802-4F43-9E1B-9E264F938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4049" y="790574"/>
              <a:ext cx="3038475" cy="30384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944BCE-D616-1642-9C43-862926F22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4048" y="4356099"/>
              <a:ext cx="3044825" cy="30448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5B3C6D-DFC8-C145-AE90-406394898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4048" y="7927974"/>
              <a:ext cx="3101976" cy="310197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D92347-F0CB-F442-AEBD-07FAFC338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1824" y="4356098"/>
              <a:ext cx="3044825" cy="30448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4CB622-21CC-8B44-BC90-24CBC6FA9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1824" y="7927974"/>
              <a:ext cx="3101976" cy="310197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AB1110-28B7-9648-A038-39130A9F6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11823" y="784222"/>
              <a:ext cx="3044825" cy="30448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368706-030E-8146-B363-A94769096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64649" y="790573"/>
              <a:ext cx="3038473" cy="303847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A268713-AE44-E340-A71A-0D180D0DD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64649" y="4356098"/>
              <a:ext cx="3044825" cy="30448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5CC8B6-191C-6142-9C51-34CC13F66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64649" y="7927974"/>
              <a:ext cx="3101976" cy="310197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D6467B-A50C-EF4C-AF66-B0CB42A50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823826" y="790573"/>
              <a:ext cx="3038473" cy="303847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C04AD4-82D5-1C47-BBF2-62BC3FB89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817474" y="4356098"/>
              <a:ext cx="3044825" cy="30448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6927E1F-9BF6-9D47-8A94-22A03BA81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817474" y="7927974"/>
              <a:ext cx="3044825" cy="30448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B10EB73-F2CC-CB45-BDA5-54ABD8BCC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383002" y="790572"/>
              <a:ext cx="3038473" cy="303847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E786FFA-8A53-AA46-9B79-84B2D2121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383002" y="4356098"/>
              <a:ext cx="3244852" cy="324485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6F48B8A-7AD8-0343-AEF3-207CB2AE5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383001" y="7899398"/>
              <a:ext cx="3130551" cy="313055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D1EF9E7-AF9F-284A-B6C0-CDEF0B854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929475" y="790571"/>
              <a:ext cx="3038473" cy="303847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BA2A02-E032-EA40-AF51-E2AE27065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929475" y="4356098"/>
              <a:ext cx="3244852" cy="324485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AF4A20B-CE55-0945-AB74-EEC6936A6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9935825" y="7956549"/>
              <a:ext cx="3238502" cy="3238502"/>
            </a:xfrm>
            <a:prstGeom prst="rect">
              <a:avLst/>
            </a:prstGeom>
          </p:spPr>
        </p:pic>
      </p:grpSp>
      <p:sp>
        <p:nvSpPr>
          <p:cNvPr id="23" name="Shape 71">
            <a:extLst>
              <a:ext uri="{FF2B5EF4-FFF2-40B4-BE49-F238E27FC236}">
                <a16:creationId xmlns:a16="http://schemas.microsoft.com/office/drawing/2014/main" id="{FD4EA700-1557-4449-8554-CE84AAFCAEEE}"/>
              </a:ext>
            </a:extLst>
          </p:cNvPr>
          <p:cNvSpPr/>
          <p:nvPr/>
        </p:nvSpPr>
        <p:spPr>
          <a:xfrm>
            <a:off x="214312" y="5407071"/>
            <a:ext cx="868680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5500" b="0">
                <a:solidFill>
                  <a:srgbClr val="2BC3EA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absolutely</a:t>
            </a:r>
            <a:r>
              <a:rPr lang="en-US" sz="24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student just like </a:t>
            </a:r>
            <a:r>
              <a:rPr lang="en-US" sz="2400" b="1" i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has succeeded in this program. You can too.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7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a Few More Details…</a:t>
            </a:r>
          </a:p>
        </p:txBody>
      </p:sp>
    </p:spTree>
    <p:extLst>
      <p:ext uri="{BB962C8B-B14F-4D97-AF65-F5344CB8AC3E}">
        <p14:creationId xmlns:p14="http://schemas.microsoft.com/office/powerpoint/2010/main" val="356455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Git Repository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4953000"/>
            <a:ext cx="86487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All Class Content and Homework will be here:</a:t>
            </a:r>
          </a:p>
          <a:p>
            <a:r>
              <a:rPr lang="en-US" sz="1600" dirty="0">
                <a:hlinkClick r:id="rId3"/>
              </a:rPr>
              <a:t>http://ucsd.bootcampcontent.com/UCSD-Coding-Bootcamp/UCSD201801DATA5-Class-Repository-DATA</a:t>
            </a:r>
            <a:r>
              <a:rPr lang="en-US" sz="16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C97B9B-2A3B-4034-835F-B08CD4EED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8200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Panopto</a:t>
            </a:r>
            <a:r>
              <a:rPr lang="en-US" dirty="0"/>
              <a:t> Videos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4953000"/>
            <a:ext cx="8648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All class videos will be hosted here:</a:t>
            </a:r>
          </a:p>
          <a:p>
            <a:r>
              <a:rPr lang="en-US" b="1" dirty="0">
                <a:hlinkClick r:id="rId3"/>
              </a:rPr>
              <a:t>https://codingbootcamp.hosted.panopto.com/Panopto/Pages/Sessions/List.aspx#folderID=%22f38058c4-d0f3-4191-82bf-a88301290f0c%22&amp;folderSets=3</a:t>
            </a:r>
            <a:r>
              <a:rPr lang="en-US" b="1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47315-3A7D-4284-8264-ABFFBDF26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00" y="1143000"/>
            <a:ext cx="8502091" cy="32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8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</a:t>
            </a:r>
          </a:p>
        </p:txBody>
      </p:sp>
    </p:spTree>
    <p:extLst>
      <p:ext uri="{BB962C8B-B14F-4D97-AF65-F5344CB8AC3E}">
        <p14:creationId xmlns:p14="http://schemas.microsoft.com/office/powerpoint/2010/main" val="8815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 Science is about what </a:t>
            </a:r>
            <a:r>
              <a:rPr lang="en-US" dirty="0"/>
              <a:t>two</a:t>
            </a:r>
            <a:r>
              <a:rPr lang="en-US" b="0" dirty="0"/>
              <a:t> things?</a:t>
            </a:r>
          </a:p>
        </p:txBody>
      </p:sp>
    </p:spTree>
    <p:extLst>
      <p:ext uri="{BB962C8B-B14F-4D97-AF65-F5344CB8AC3E}">
        <p14:creationId xmlns:p14="http://schemas.microsoft.com/office/powerpoint/2010/main" val="19008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/>
              <a:t>Truth-Telling</a:t>
            </a:r>
            <a:br>
              <a:rPr lang="en-US" sz="8000" dirty="0"/>
            </a:br>
            <a:r>
              <a:rPr lang="en-US" sz="4800" b="0" dirty="0"/>
              <a:t>&amp;</a:t>
            </a:r>
            <a:br>
              <a:rPr lang="en-US" sz="8000" dirty="0"/>
            </a:br>
            <a:r>
              <a:rPr lang="en-US" sz="8000" dirty="0"/>
              <a:t>Story Telling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15922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Stuff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1644454"/>
          </a:xfrm>
        </p:spPr>
        <p:txBody>
          <a:bodyPr/>
          <a:lstStyle/>
          <a:p>
            <a:r>
              <a:rPr lang="en-US" b="0" dirty="0"/>
              <a:t>What are the steps in the </a:t>
            </a:r>
            <a:br>
              <a:rPr lang="en-US" b="0" dirty="0"/>
            </a:br>
            <a:r>
              <a:rPr lang="en-US" dirty="0"/>
              <a:t>Analytics Paradigm?</a:t>
            </a:r>
          </a:p>
        </p:txBody>
      </p:sp>
    </p:spTree>
    <p:extLst>
      <p:ext uri="{BB962C8B-B14F-4D97-AF65-F5344CB8AC3E}">
        <p14:creationId xmlns:p14="http://schemas.microsoft.com/office/powerpoint/2010/main" val="8058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324600" cy="653854"/>
          </a:xfrm>
        </p:spPr>
        <p:txBody>
          <a:bodyPr>
            <a:normAutofit/>
          </a:bodyPr>
          <a:lstStyle/>
          <a:p>
            <a:r>
              <a:rPr lang="en-US" dirty="0"/>
              <a:t>Analytics Paradigm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59865" y="990600"/>
            <a:ext cx="8907935" cy="4153640"/>
            <a:chOff x="-144935" y="1209675"/>
            <a:chExt cx="9498743" cy="4429125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2096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Decompose the Ask</a:t>
              </a:r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3352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Identify Data Sources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6400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Strategy and Metrics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304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Build Data Retrieval Plan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3352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Retrieve the Data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6409811" y="2879897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 and Clean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28575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Analyze for Trends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331573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Acknowledge Limitations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409811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the Call or </a:t>
              </a:r>
            </a:p>
            <a:p>
              <a:pPr algn="ctr"/>
              <a:r>
                <a:rPr lang="en-US" dirty="0"/>
                <a:t>Tell the Story</a:t>
              </a:r>
            </a:p>
          </p:txBody>
        </p:sp>
        <p:sp>
          <p:nvSpPr>
            <p:cNvPr id="12" name="Arrow: Right 11"/>
            <p:cNvSpPr/>
            <p:nvPr/>
          </p:nvSpPr>
          <p:spPr>
            <a:xfrm>
              <a:off x="2914778" y="167863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/>
            <p:cNvSpPr/>
            <p:nvPr/>
          </p:nvSpPr>
          <p:spPr>
            <a:xfrm>
              <a:off x="2914778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/>
            <p:cNvSpPr/>
            <p:nvPr/>
          </p:nvSpPr>
          <p:spPr>
            <a:xfrm>
              <a:off x="5948363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/>
            <p:cNvSpPr/>
            <p:nvPr/>
          </p:nvSpPr>
          <p:spPr>
            <a:xfrm>
              <a:off x="5955570" y="1642219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/>
            <p:cNvSpPr/>
            <p:nvPr/>
          </p:nvSpPr>
          <p:spPr>
            <a:xfrm>
              <a:off x="2872303" y="497036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/>
            <p:cNvSpPr/>
            <p:nvPr/>
          </p:nvSpPr>
          <p:spPr>
            <a:xfrm>
              <a:off x="5941541" y="497036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8996749" y="165803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/>
            <p:cNvSpPr/>
            <p:nvPr/>
          </p:nvSpPr>
          <p:spPr>
            <a:xfrm>
              <a:off x="-144935" y="3295250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/>
            <p:cNvSpPr/>
            <p:nvPr/>
          </p:nvSpPr>
          <p:spPr>
            <a:xfrm>
              <a:off x="-143520" y="504238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/>
            <p:cNvSpPr/>
            <p:nvPr/>
          </p:nvSpPr>
          <p:spPr>
            <a:xfrm>
              <a:off x="8981818" y="324041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4241" y="5346962"/>
            <a:ext cx="848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Regardless of type or industry, this paradigm provides a repeatable pathway for effective data 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9961047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the Basics</a:t>
            </a:r>
          </a:p>
        </p:txBody>
      </p:sp>
    </p:spTree>
    <p:extLst>
      <p:ext uri="{BB962C8B-B14F-4D97-AF65-F5344CB8AC3E}">
        <p14:creationId xmlns:p14="http://schemas.microsoft.com/office/powerpoint/2010/main" val="16689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</a:p>
        </p:txBody>
      </p:sp>
    </p:spTree>
    <p:extLst>
      <p:ext uri="{BB962C8B-B14F-4D97-AF65-F5344CB8AC3E}">
        <p14:creationId xmlns:p14="http://schemas.microsoft.com/office/powerpoint/2010/main" val="6379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46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3122" y="2235197"/>
            <a:ext cx="2617448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AVG(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4267" y="1598538"/>
            <a:ext cx="18549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005" y="3575447"/>
            <a:ext cx="40864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Variable </a:t>
            </a:r>
            <a:r>
              <a:rPr lang="en-US" sz="3400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1934" y="2239369"/>
            <a:ext cx="286488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F4:F6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8185" y="2243541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4876800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When we reference a set of range, Excel is being given a set of </a:t>
            </a:r>
            <a:r>
              <a:rPr lang="en-US" sz="2800" dirty="0"/>
              <a:t>variable </a:t>
            </a:r>
            <a:r>
              <a:rPr lang="en-US" sz="2800" b="0" dirty="0"/>
              <a:t>inputs. It will determine the actual values of these inputs prior to executing the function.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62000" y="2239369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847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5029200"/>
            <a:ext cx="8839200" cy="950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 dirty="0"/>
              <a:t>It Depends</a:t>
            </a:r>
            <a:r>
              <a:rPr lang="mr-IN" sz="4000" dirty="0"/>
              <a:t>…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1575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The </a:t>
            </a:r>
            <a:r>
              <a:rPr lang="en-US" sz="3600" dirty="0"/>
              <a:t>AVG functions </a:t>
            </a:r>
            <a:r>
              <a:rPr lang="en-US" sz="3600" b="0" dirty="0"/>
              <a:t>takes as their arguments the ranges provided.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95540" y="3080652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080652"/>
            <a:ext cx="165424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3124200"/>
            <a:ext cx="12192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3117965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84488" y="3124200"/>
            <a:ext cx="1278572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3060" y="3117965"/>
            <a:ext cx="135752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This is a </a:t>
            </a:r>
            <a:r>
              <a:rPr lang="en-US" sz="3600" dirty="0"/>
              <a:t>nested function. </a:t>
            </a:r>
            <a:r>
              <a:rPr lang="en-US" sz="3600" b="0" dirty="0"/>
              <a:t>We’ll be doing plenty of complex nests in this class.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85800" y="3046440"/>
            <a:ext cx="14478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20100" y="3082207"/>
            <a:ext cx="4191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3048000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1840" y="3080652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= … ?</a:t>
            </a: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196850" y="760691"/>
            <a:ext cx="8947150" cy="282070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8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Jacob Deming</a:t>
            </a:r>
            <a:endParaRPr lang="en" sz="2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" sz="15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Started out in PR and Marketing for media companies</a:t>
            </a:r>
            <a:endParaRPr lang="en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Independent game developer for a few years after that</a:t>
            </a:r>
          </a:p>
          <a:p>
            <a:pPr marL="685800" indent="-457200">
              <a:spcBef>
                <a:spcPts val="0"/>
              </a:spcBef>
            </a:pPr>
            <a:endParaRPr 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Over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 </a:t>
            </a:r>
            <a:r>
              <a:rPr lang="en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years data wrangling </a:t>
            </a:r>
            <a:r>
              <a:rPr lang="en" sz="15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(with A TON of experience being a n00b at it)</a:t>
            </a:r>
          </a:p>
          <a:p>
            <a:pPr marL="685800" indent="-457200">
              <a:spcBef>
                <a:spcPts val="0"/>
              </a:spcBef>
            </a:pPr>
            <a:endParaRPr 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" sz="28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06469" y="3674359"/>
            <a:ext cx="4876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First Curriculum Engineer for Trilogy Education Services</a:t>
            </a:r>
          </a:p>
          <a:p>
            <a:pPr marL="6858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Wrote large portions of both the FSF and Data Viz curriculum taught today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4495800"/>
            <a:ext cx="2331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YOUR PHOTO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11F3CA-44A0-4B6A-A354-3EBA6565AA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51000" y="4116109"/>
            <a:ext cx="2641600" cy="198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2839C7-A7F0-4B27-A660-56FBE023B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6" y="3482788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2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(01-ExcelPlayground, 02-NamedRanges)</a:t>
            </a:r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</p:spTree>
    <p:extLst>
      <p:ext uri="{BB962C8B-B14F-4D97-AF65-F5344CB8AC3E}">
        <p14:creationId xmlns:p14="http://schemas.microsoft.com/office/powerpoint/2010/main" val="11180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933001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Conditionals present a way to </a:t>
            </a:r>
            <a:r>
              <a:rPr lang="en-US" sz="2800" dirty="0"/>
              <a:t>control the flow </a:t>
            </a:r>
            <a:r>
              <a:rPr lang="en-US" sz="2800" b="0" dirty="0"/>
              <a:t>of logic based on certain criteria being met. This is a </a:t>
            </a:r>
            <a:r>
              <a:rPr lang="en-US" sz="2800" b="0" i="1" dirty="0"/>
              <a:t>core building block </a:t>
            </a:r>
            <a:r>
              <a:rPr lang="en-US" sz="2800" b="0" dirty="0"/>
              <a:t>in all languages.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14400" y="1394776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Step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9400" y="870247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9400" y="2899568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2b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862706" y="1527726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893186" y="3164163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93186" y="114165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met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96567" y="279483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</a:t>
            </a:r>
            <a:r>
              <a:rPr lang="en-US" b="1" i="1" dirty="0"/>
              <a:t>not </a:t>
            </a:r>
            <a:r>
              <a:rPr lang="en-US" b="1" dirty="0"/>
              <a:t>met</a:t>
            </a:r>
            <a:r>
              <a:rPr lang="mr-IN" b="1" dirty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6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9988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2800" dirty="0"/>
              <a:t>But what if</a:t>
            </a:r>
            <a:r>
              <a:rPr lang="mr-IN" sz="2800" dirty="0"/>
              <a:t>…</a:t>
            </a:r>
            <a:r>
              <a:rPr lang="en-US" sz="2800" dirty="0"/>
              <a:t> we wanted to </a:t>
            </a:r>
            <a:r>
              <a:rPr lang="en-US" sz="2800" u="sng" dirty="0"/>
              <a:t>combine</a:t>
            </a:r>
            <a:r>
              <a:rPr lang="en-US" sz="2800" dirty="0"/>
              <a:t> conditions?</a:t>
            </a:r>
          </a:p>
        </p:txBody>
      </p:sp>
    </p:spTree>
    <p:extLst>
      <p:ext uri="{BB962C8B-B14F-4D97-AF65-F5344CB8AC3E}">
        <p14:creationId xmlns:p14="http://schemas.microsoft.com/office/powerpoint/2010/main" val="1740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7200" dirty="0"/>
              <a:t>AND, NOT, OR </a:t>
            </a:r>
          </a:p>
        </p:txBody>
      </p:sp>
    </p:spTree>
    <p:extLst>
      <p:ext uri="{BB962C8B-B14F-4D97-AF65-F5344CB8AC3E}">
        <p14:creationId xmlns:p14="http://schemas.microsoft.com/office/powerpoint/2010/main" val="16125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560" y="3048000"/>
            <a:ext cx="862492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/>
              <a:t>=IF(</a:t>
            </a:r>
            <a:r>
              <a:rPr lang="en-US" sz="3800" b="1" dirty="0"/>
              <a:t>AND(</a:t>
            </a:r>
            <a:r>
              <a:rPr lang="en-US" sz="3800" dirty="0"/>
              <a:t>D2&gt;5, D2&lt;10</a:t>
            </a:r>
            <a:r>
              <a:rPr lang="en-US" sz="3800" b="1" dirty="0"/>
              <a:t>)</a:t>
            </a:r>
            <a:r>
              <a:rPr lang="en-US" sz="3800" dirty="0"/>
              <a:t>,TRUE,FALSE)</a:t>
            </a:r>
          </a:p>
        </p:txBody>
      </p:sp>
    </p:spTree>
    <p:extLst>
      <p:ext uri="{BB962C8B-B14F-4D97-AF65-F5344CB8AC3E}">
        <p14:creationId xmlns:p14="http://schemas.microsoft.com/office/powerpoint/2010/main" val="43393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154852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305331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862706" y="168147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93186" y="331791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77958" y="1295400"/>
            <a:ext cx="25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 AND D2 &lt; 10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715986" y="294857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</a:t>
            </a:r>
            <a:r>
              <a:rPr lang="en-US" b="1"/>
              <a:t>5 OR D2 &gt;= 10 </a:t>
            </a:r>
            <a:endParaRPr lang="en-US" b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400" y="502920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Nesting conditionals can quickly become a very convoluted (albeit necessary) part of your data prep.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45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(03-ColorCounter </a:t>
            </a:r>
            <a:r>
              <a:rPr lang="mr-IN" sz="2000" b="0" dirty="0"/>
              <a:t>–</a:t>
            </a:r>
            <a:r>
              <a:rPr lang="en-US" sz="2000" b="0" dirty="0"/>
              <a:t> 08-McDonalds)</a:t>
            </a:r>
          </a:p>
        </p:txBody>
      </p:sp>
    </p:spTree>
    <p:extLst>
      <p:ext uri="{BB962C8B-B14F-4D97-AF65-F5344CB8AC3E}">
        <p14:creationId xmlns:p14="http://schemas.microsoft.com/office/powerpoint/2010/main" val="20418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22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I’ve Worked On…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54510" y="3119735"/>
            <a:ext cx="6735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Cool Data Project You’ve Worked on Goes Here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22A03C-A1F5-4734-AFF5-B422571E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62000"/>
            <a:ext cx="4267200" cy="2013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85E418-ED12-49EB-83E4-8708E95E3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658" y="769396"/>
            <a:ext cx="4267200" cy="200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DB48A4-C19A-410F-A378-1EC863CBD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350567"/>
            <a:ext cx="8610600" cy="2649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344B8C-78AF-4F0C-A791-A1ED38AEA037}"/>
              </a:ext>
            </a:extLst>
          </p:cNvPr>
          <p:cNvSpPr txBox="1"/>
          <p:nvPr/>
        </p:nvSpPr>
        <p:spPr>
          <a:xfrm>
            <a:off x="243840" y="2874268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AND SO MANY MORE PROGRAMS ACROSS THE NATION…</a:t>
            </a:r>
          </a:p>
        </p:txBody>
      </p:sp>
    </p:spTree>
    <p:extLst>
      <p:ext uri="{BB962C8B-B14F-4D97-AF65-F5344CB8AC3E}">
        <p14:creationId xmlns:p14="http://schemas.microsoft.com/office/powerpoint/2010/main" val="268665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</a:t>
            </a:r>
          </a:p>
        </p:txBody>
      </p:sp>
    </p:spTree>
    <p:extLst>
      <p:ext uri="{BB962C8B-B14F-4D97-AF65-F5344CB8AC3E}">
        <p14:creationId xmlns:p14="http://schemas.microsoft.com/office/powerpoint/2010/main" val="21432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828222"/>
            <a:ext cx="8686800" cy="134397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Pivot Tables </a:t>
            </a:r>
            <a:r>
              <a:rPr lang="en-US" sz="2800" b="0" dirty="0"/>
              <a:t>are one of the most important data visualization concepts to master in this class.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(Don’t worry. They are a cinch to deal with)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500"/>
          <a:stretch/>
        </p:blipFill>
        <p:spPr>
          <a:xfrm>
            <a:off x="0" y="825560"/>
            <a:ext cx="9144000" cy="3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448273"/>
            <a:ext cx="8686800" cy="19812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essence, Pivot tables are a </a:t>
            </a:r>
            <a:r>
              <a:rPr lang="en-US" sz="2800" dirty="0"/>
              <a:t>summative </a:t>
            </a:r>
            <a:r>
              <a:rPr lang="en-US" sz="2800" b="0" dirty="0"/>
              <a:t>analytic tool that allows us to perform aggregate functions that along any combination of fields.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(The name comes from the fact that we are pivoting along a data axis)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04788"/>
              </p:ext>
            </p:extLst>
          </p:nvPr>
        </p:nvGraphicFramePr>
        <p:xfrm>
          <a:off x="334617" y="834924"/>
          <a:ext cx="4343400" cy="343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Qty.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$42.50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1/7/17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28648"/>
              </p:ext>
            </p:extLst>
          </p:nvPr>
        </p:nvGraphicFramePr>
        <p:xfrm>
          <a:off x="5562600" y="2260308"/>
          <a:ext cx="3124200" cy="20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$167.50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$73.75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1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the Wise </a:t>
            </a:r>
            <a:r>
              <a:rPr lang="mr-IN" dirty="0"/>
              <a:t>–</a:t>
            </a:r>
            <a:r>
              <a:rPr lang="en-US" dirty="0"/>
              <a:t> Keep It Flat!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826919"/>
            <a:ext cx="9144000" cy="30592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" y="4114800"/>
            <a:ext cx="8877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Modern BI tools like Tableau,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Sisense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Salesforce work best if data is stored in flat CSVs – meaning column headers represent fields (vertically) on the spreadsheet. This is largely because all of these technologies heavily utilize Pivot Tables beneath their visualizations.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try to confuse this simplicity. “Spreadsheet magic” is a nightmare to analyze.</a:t>
            </a:r>
          </a:p>
        </p:txBody>
      </p:sp>
    </p:spTree>
    <p:extLst>
      <p:ext uri="{BB962C8B-B14F-4D97-AF65-F5344CB8AC3E}">
        <p14:creationId xmlns:p14="http://schemas.microsoft.com/office/powerpoint/2010/main" val="56915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(09-PivotTables, 10-TopSongs)</a:t>
            </a:r>
          </a:p>
        </p:txBody>
      </p:sp>
    </p:spTree>
    <p:extLst>
      <p:ext uri="{BB962C8B-B14F-4D97-AF65-F5344CB8AC3E}">
        <p14:creationId xmlns:p14="http://schemas.microsoft.com/office/powerpoint/2010/main" val="10688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Lookups</a:t>
            </a:r>
          </a:p>
        </p:txBody>
      </p:sp>
    </p:spTree>
    <p:extLst>
      <p:ext uri="{BB962C8B-B14F-4D97-AF65-F5344CB8AC3E}">
        <p14:creationId xmlns:p14="http://schemas.microsoft.com/office/powerpoint/2010/main" val="80826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356453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8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98764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52578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=</a:t>
            </a:r>
            <a:r>
              <a:rPr lang="en-US" dirty="0" err="1"/>
              <a:t>vlookup</a:t>
            </a:r>
            <a:r>
              <a:rPr lang="en-US" dirty="0"/>
              <a:t>( &lt;value&gt;, &lt;full table&gt;, &lt;column to retrieve&gt;)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02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60565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8006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/>
              <a:t>=</a:t>
            </a:r>
            <a:r>
              <a:rPr lang="en-US" sz="3600" dirty="0" err="1"/>
              <a:t>vlookup</a:t>
            </a:r>
            <a:r>
              <a:rPr lang="en-US" sz="3600" dirty="0"/>
              <a:t>( “Asteroid 9”, Planets, 3)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17775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4416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7399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/>
              <a:t>=</a:t>
            </a:r>
            <a:r>
              <a:rPr lang="en-US" sz="3600" dirty="0" err="1"/>
              <a:t>vlookup</a:t>
            </a:r>
            <a:r>
              <a:rPr lang="en-US" sz="3600" dirty="0"/>
              <a:t>( “</a:t>
            </a:r>
            <a:r>
              <a:rPr lang="en-US" sz="3600" dirty="0" err="1"/>
              <a:t>Astroid</a:t>
            </a:r>
            <a:r>
              <a:rPr lang="en-US" sz="3600" dirty="0"/>
              <a:t> 9”, Planets, 3)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55781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rgbClr val="FF0000"/>
                </a:solidFill>
              </a:rPr>
              <a:t>The Asterisks</a:t>
            </a:r>
          </a:p>
        </p:txBody>
      </p:sp>
    </p:spTree>
    <p:extLst>
      <p:ext uri="{BB962C8B-B14F-4D97-AF65-F5344CB8AC3E}">
        <p14:creationId xmlns:p14="http://schemas.microsoft.com/office/powerpoint/2010/main" val="9473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153400" cy="653854"/>
          </a:xfrm>
        </p:spPr>
        <p:txBody>
          <a:bodyPr/>
          <a:lstStyle/>
          <a:p>
            <a:r>
              <a:rPr lang="en-US" dirty="0"/>
              <a:t>Why We Teach… </a:t>
            </a:r>
            <a:r>
              <a:rPr lang="en-US" i="1" dirty="0"/>
              <a:t>Data 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F0EE7-D4B5-944A-AA15-D42143A3D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1"/>
          <a:stretch/>
        </p:blipFill>
        <p:spPr>
          <a:xfrm>
            <a:off x="-25399" y="990600"/>
            <a:ext cx="9169399" cy="487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5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(11-Lookups, 12-ProductPivot)</a:t>
            </a:r>
          </a:p>
        </p:txBody>
      </p:sp>
    </p:spTree>
    <p:extLst>
      <p:ext uri="{BB962C8B-B14F-4D97-AF65-F5344CB8AC3E}">
        <p14:creationId xmlns:p14="http://schemas.microsoft.com/office/powerpoint/2010/main" val="1285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153400" cy="653854"/>
          </a:xfrm>
        </p:spPr>
        <p:txBody>
          <a:bodyPr/>
          <a:lstStyle/>
          <a:p>
            <a:r>
              <a:rPr lang="en-US" dirty="0"/>
              <a:t>Why We Teach… </a:t>
            </a:r>
            <a:r>
              <a:rPr lang="en-US" i="1" dirty="0"/>
              <a:t>Data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84008-E08F-1943-8DCF-078736C80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78698"/>
            <a:ext cx="9144000" cy="51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5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153400" cy="653854"/>
          </a:xfrm>
        </p:spPr>
        <p:txBody>
          <a:bodyPr/>
          <a:lstStyle/>
          <a:p>
            <a:r>
              <a:rPr lang="en-US" dirty="0"/>
              <a:t>Why We Teach… </a:t>
            </a:r>
            <a:r>
              <a:rPr lang="en-US" i="1" dirty="0"/>
              <a:t>Data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0C18C-5CA8-1E4B-BA67-2F53D7631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1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153400" cy="653854"/>
          </a:xfrm>
        </p:spPr>
        <p:txBody>
          <a:bodyPr/>
          <a:lstStyle/>
          <a:p>
            <a:r>
              <a:rPr lang="en-US" dirty="0"/>
              <a:t>Why We Teach… </a:t>
            </a:r>
            <a:r>
              <a:rPr lang="en-US" i="1" dirty="0"/>
              <a:t>Data Analytics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90D39B-B373-994F-960D-9099C212FC71}"/>
              </a:ext>
            </a:extLst>
          </p:cNvPr>
          <p:cNvGrpSpPr/>
          <p:nvPr/>
        </p:nvGrpSpPr>
        <p:grpSpPr>
          <a:xfrm>
            <a:off x="304799" y="902623"/>
            <a:ext cx="6579251" cy="2971800"/>
            <a:chOff x="1257176" y="620680"/>
            <a:chExt cx="16672829" cy="73783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F8A024-9E08-A14D-87ED-E74A50D82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2184" y="620680"/>
              <a:ext cx="12867821" cy="73783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D34960-7DC3-F340-8C1F-4E2978677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7176" y="1001680"/>
              <a:ext cx="6532335" cy="255005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68F03F7-19F4-0143-B771-2DB04B16DF1F}"/>
              </a:ext>
            </a:extLst>
          </p:cNvPr>
          <p:cNvGrpSpPr/>
          <p:nvPr/>
        </p:nvGrpSpPr>
        <p:grpSpPr>
          <a:xfrm>
            <a:off x="7269606" y="884578"/>
            <a:ext cx="1569594" cy="5178390"/>
            <a:chOff x="7269606" y="884578"/>
            <a:chExt cx="1236829" cy="40805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3715405-38B4-8046-8CBE-34D730B03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0492" y="2319851"/>
              <a:ext cx="1195738" cy="11957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DB5253A-3D2A-9B40-8B06-763F090E2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69606" y="884578"/>
              <a:ext cx="1188594" cy="118859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D961020-A62B-864F-8741-C2E623075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0492" y="3739170"/>
              <a:ext cx="1225943" cy="1225943"/>
            </a:xfrm>
            <a:prstGeom prst="rect">
              <a:avLst/>
            </a:prstGeom>
          </p:spPr>
        </p:pic>
      </p:grpSp>
      <p:sp>
        <p:nvSpPr>
          <p:cNvPr id="27" name="Shape 71">
            <a:extLst>
              <a:ext uri="{FF2B5EF4-FFF2-40B4-BE49-F238E27FC236}">
                <a16:creationId xmlns:a16="http://schemas.microsoft.com/office/drawing/2014/main" id="{0927D8AA-589B-064F-8558-F68C181C19DA}"/>
              </a:ext>
            </a:extLst>
          </p:cNvPr>
          <p:cNvSpPr/>
          <p:nvPr/>
        </p:nvSpPr>
        <p:spPr>
          <a:xfrm>
            <a:off x="457200" y="4094109"/>
            <a:ext cx="6546594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5500" b="0">
                <a:solidFill>
                  <a:srgbClr val="2BC3EA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r>
              <a:rPr lang="en-US" sz="1800" b="1" dirty="0" err="1">
                <a:solidFill>
                  <a:schemeClr val="tx1"/>
                </a:solidFill>
              </a:rPr>
              <a:t>Hatin</a:t>
            </a:r>
            <a:r>
              <a:rPr lang="en-US" sz="1800" b="1" dirty="0">
                <a:solidFill>
                  <a:schemeClr val="tx1"/>
                </a:solidFill>
              </a:rPr>
              <a:t>’ on Twitter</a:t>
            </a:r>
          </a:p>
          <a:p>
            <a:r>
              <a:rPr lang="en-US" sz="1800" dirty="0">
                <a:solidFill>
                  <a:schemeClr val="tx1"/>
                </a:solidFill>
              </a:rPr>
              <a:t>Students automated a process for scanning Twitter for observable signs of hate speech, then used it to analyze over 3,000 tweets to identify patterns in user networks, location, and statewide demographics.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i="1" dirty="0">
                <a:solidFill>
                  <a:schemeClr val="tx1"/>
                </a:solidFill>
              </a:rPr>
              <a:t>Technologies:</a:t>
            </a:r>
            <a:r>
              <a:rPr lang="en-US" sz="1800" dirty="0">
                <a:solidFill>
                  <a:schemeClr val="tx1"/>
                </a:solidFill>
              </a:rPr>
              <a:t> Python Pandas, Twitter API, Tweepy, Matplotlib </a:t>
            </a:r>
          </a:p>
        </p:txBody>
      </p:sp>
    </p:spTree>
    <p:extLst>
      <p:ext uri="{BB962C8B-B14F-4D97-AF65-F5344CB8AC3E}">
        <p14:creationId xmlns:p14="http://schemas.microsoft.com/office/powerpoint/2010/main" val="1714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153400" cy="653854"/>
          </a:xfrm>
        </p:spPr>
        <p:txBody>
          <a:bodyPr/>
          <a:lstStyle/>
          <a:p>
            <a:r>
              <a:rPr lang="en-US" dirty="0"/>
              <a:t>Why We Teach… </a:t>
            </a:r>
            <a:r>
              <a:rPr lang="en-US" i="1" dirty="0"/>
              <a:t>Data Analytics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EA0462-23BD-E344-8E39-8DA7B1ED8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42"/>
          <a:stretch/>
        </p:blipFill>
        <p:spPr>
          <a:xfrm>
            <a:off x="334108" y="838200"/>
            <a:ext cx="6477000" cy="333559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B04B7B4-F30D-1F4C-9315-0C8062D1D587}"/>
              </a:ext>
            </a:extLst>
          </p:cNvPr>
          <p:cNvGrpSpPr/>
          <p:nvPr/>
        </p:nvGrpSpPr>
        <p:grpSpPr>
          <a:xfrm>
            <a:off x="6993970" y="838201"/>
            <a:ext cx="1672601" cy="5257800"/>
            <a:chOff x="6993970" y="838200"/>
            <a:chExt cx="3445430" cy="108306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C201D3E-9DA0-2840-9EAD-EBF1F6207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3970" y="838200"/>
              <a:ext cx="3445430" cy="34454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CC57D5F-16B0-1C44-9AF6-6A8011CAA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3970" y="4541042"/>
              <a:ext cx="3435205" cy="343520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1F28821-993C-7744-85BC-E5B57A034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3970" y="8233658"/>
              <a:ext cx="3435205" cy="3435205"/>
            </a:xfrm>
            <a:prstGeom prst="rect">
              <a:avLst/>
            </a:prstGeom>
          </p:spPr>
        </p:pic>
      </p:grpSp>
      <p:sp>
        <p:nvSpPr>
          <p:cNvPr id="21" name="Shape 71">
            <a:extLst>
              <a:ext uri="{FF2B5EF4-FFF2-40B4-BE49-F238E27FC236}">
                <a16:creationId xmlns:a16="http://schemas.microsoft.com/office/drawing/2014/main" id="{37AC75C2-28F2-5846-918C-80676FE30DE8}"/>
              </a:ext>
            </a:extLst>
          </p:cNvPr>
          <p:cNvSpPr/>
          <p:nvPr/>
        </p:nvSpPr>
        <p:spPr>
          <a:xfrm>
            <a:off x="285751" y="4241389"/>
            <a:ext cx="6525358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5500" b="0">
                <a:solidFill>
                  <a:srgbClr val="2BC3EA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r>
              <a:rPr lang="en-US" sz="1800" b="1" dirty="0">
                <a:solidFill>
                  <a:schemeClr val="tx1"/>
                </a:solidFill>
              </a:rPr>
              <a:t>The HP Project:</a:t>
            </a:r>
          </a:p>
          <a:p>
            <a:r>
              <a:rPr lang="en-US" sz="1800" dirty="0">
                <a:solidFill>
                  <a:schemeClr val="tx1"/>
                </a:solidFill>
              </a:rPr>
              <a:t>Students used a combination of web scraping, data visualization, and natural language processing to plot the changing sentiment of text as characters progressed.   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i="1" dirty="0">
                <a:solidFill>
                  <a:schemeClr val="tx1"/>
                </a:solidFill>
              </a:rPr>
              <a:t>Technologies:</a:t>
            </a:r>
            <a:r>
              <a:rPr lang="en-US" sz="1800" dirty="0">
                <a:solidFill>
                  <a:schemeClr val="tx1"/>
                </a:solidFill>
              </a:rPr>
              <a:t> D3.js, Beautiful Soup, </a:t>
            </a:r>
            <a:r>
              <a:rPr lang="en-US" sz="1800" dirty="0" err="1">
                <a:solidFill>
                  <a:schemeClr val="tx1"/>
                </a:solidFill>
              </a:rPr>
              <a:t>RegEx</a:t>
            </a:r>
            <a:r>
              <a:rPr lang="en-US" sz="1800" dirty="0">
                <a:solidFill>
                  <a:schemeClr val="tx1"/>
                </a:solidFill>
              </a:rPr>
              <a:t>, Python Pandas, HTML/CSS</a:t>
            </a:r>
            <a:endParaRPr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12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14272</TotalTime>
  <Words>1444</Words>
  <Application>Microsoft Office PowerPoint</Application>
  <PresentationFormat>On-screen Show (4:3)</PresentationFormat>
  <Paragraphs>309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Arial Black</vt:lpstr>
      <vt:lpstr>Calibri</vt:lpstr>
      <vt:lpstr>Mangal</vt:lpstr>
      <vt:lpstr>Proxima Nova Semibold</vt:lpstr>
      <vt:lpstr>Roboto</vt:lpstr>
      <vt:lpstr>1_Unbranded</vt:lpstr>
      <vt:lpstr>Egad! It’s Excel</vt:lpstr>
      <vt:lpstr>Admin Stuff</vt:lpstr>
      <vt:lpstr>Instructor = … ?</vt:lpstr>
      <vt:lpstr>Things I’ve Worked On…</vt:lpstr>
      <vt:lpstr>Why We Teach… Data Analytics</vt:lpstr>
      <vt:lpstr>Why We Teach… Data Analytics</vt:lpstr>
      <vt:lpstr>Why We Teach… Data Analytics</vt:lpstr>
      <vt:lpstr>Why We Teach… Data Analytics</vt:lpstr>
      <vt:lpstr>Why We Teach… Data Analytics</vt:lpstr>
      <vt:lpstr>Why We Teach… Data Analytics</vt:lpstr>
      <vt:lpstr>Why We Teach… Data Analytics</vt:lpstr>
      <vt:lpstr>Example Project: ML Powered Beer Recommendations</vt:lpstr>
      <vt:lpstr>The “Data” Behind the Data Story</vt:lpstr>
      <vt:lpstr>Just a Few More Details…</vt:lpstr>
      <vt:lpstr>Class Git Repository</vt:lpstr>
      <vt:lpstr>Class Panopto Videos</vt:lpstr>
      <vt:lpstr>Quick Refresher</vt:lpstr>
      <vt:lpstr>Data Science is about what two things?</vt:lpstr>
      <vt:lpstr>Truth-Telling &amp; Story Telling</vt:lpstr>
      <vt:lpstr>What are the steps in the  Analytics Paradigm?</vt:lpstr>
      <vt:lpstr>Analytics Paradigm</vt:lpstr>
      <vt:lpstr>Let’s Start with the Basics</vt:lpstr>
      <vt:lpstr>Formulas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Demo Time! (01-ExcelPlayground, 02-NamedRanges)</vt:lpstr>
      <vt:lpstr>Conditionals</vt:lpstr>
      <vt:lpstr>Conditionals: If This… Then That</vt:lpstr>
      <vt:lpstr>Conditionals: If This… Then That</vt:lpstr>
      <vt:lpstr>But what if… we wanted to combine conditions?</vt:lpstr>
      <vt:lpstr>AND, NOT, OR </vt:lpstr>
      <vt:lpstr>Conditionals: If This… Then That</vt:lpstr>
      <vt:lpstr>Conditionals: If This… Then That</vt:lpstr>
      <vt:lpstr>Demo Time! (03-ColorCounter – 08-McDonalds)</vt:lpstr>
      <vt:lpstr>BREAK</vt:lpstr>
      <vt:lpstr>Pivot Tables</vt:lpstr>
      <vt:lpstr>Get Pivot With It</vt:lpstr>
      <vt:lpstr>Get Pivot With It</vt:lpstr>
      <vt:lpstr>Words to the Wise – Keep It Flat!</vt:lpstr>
      <vt:lpstr>Demo Time! (09-PivotTables, 10-TopSongs)</vt:lpstr>
      <vt:lpstr>Lookups</vt:lpstr>
      <vt:lpstr>Look It Up with Lookups</vt:lpstr>
      <vt:lpstr>Look It Up with Lookups</vt:lpstr>
      <vt:lpstr>What Will This Yield?</vt:lpstr>
      <vt:lpstr>What Will This Yield?</vt:lpstr>
      <vt:lpstr>Demo Time! (11-Lookups, 12-ProductPivot)</vt:lpstr>
      <vt:lpstr>Questions /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Jacob Deming</cp:lastModifiedBy>
  <cp:revision>1733</cp:revision>
  <cp:lastPrinted>2016-01-30T16:23:56Z</cp:lastPrinted>
  <dcterms:created xsi:type="dcterms:W3CDTF">2015-01-20T17:19:00Z</dcterms:created>
  <dcterms:modified xsi:type="dcterms:W3CDTF">2018-02-14T22:35:25Z</dcterms:modified>
</cp:coreProperties>
</file>